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
  </p:notesMasterIdLst>
  <p:handoutMasterIdLst>
    <p:handoutMasterId r:id="rId15"/>
  </p:handoutMasterIdLst>
  <p:sldIdLst>
    <p:sldId id="257" r:id="rId2"/>
    <p:sldId id="256" r:id="rId3"/>
    <p:sldId id="258" r:id="rId4"/>
    <p:sldId id="259" r:id="rId5"/>
    <p:sldId id="260" r:id="rId6"/>
    <p:sldId id="262" r:id="rId7"/>
    <p:sldId id="263" r:id="rId8"/>
    <p:sldId id="261" r:id="rId9"/>
    <p:sldId id="264" r:id="rId10"/>
    <p:sldId id="266" r:id="rId11"/>
    <p:sldId id="265" r:id="rId12"/>
    <p:sldId id="267" r:id="rId13"/>
  </p:sldIdLst>
  <p:sldSz cx="9144000" cy="6858000" type="screen4x3"/>
  <p:notesSz cx="6985000" cy="92837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5pPr>
    <a:lvl6pPr marL="2286000" algn="l" defTabSz="914400" rtl="0" eaLnBrk="1" latinLnBrk="0" hangingPunct="1">
      <a:defRPr sz="2400" kern="1200">
        <a:solidFill>
          <a:schemeClr val="tx1"/>
        </a:solidFill>
        <a:latin typeface="Arial" charset="0"/>
        <a:ea typeface="ＭＳ Ｐゴシック" pitchFamily="66" charset="-128"/>
        <a:cs typeface="+mn-cs"/>
      </a:defRPr>
    </a:lvl6pPr>
    <a:lvl7pPr marL="2743200" algn="l" defTabSz="914400" rtl="0" eaLnBrk="1" latinLnBrk="0" hangingPunct="1">
      <a:defRPr sz="2400" kern="1200">
        <a:solidFill>
          <a:schemeClr val="tx1"/>
        </a:solidFill>
        <a:latin typeface="Arial" charset="0"/>
        <a:ea typeface="ＭＳ Ｐゴシック" pitchFamily="66" charset="-128"/>
        <a:cs typeface="+mn-cs"/>
      </a:defRPr>
    </a:lvl7pPr>
    <a:lvl8pPr marL="3200400" algn="l" defTabSz="914400" rtl="0" eaLnBrk="1" latinLnBrk="0" hangingPunct="1">
      <a:defRPr sz="2400" kern="1200">
        <a:solidFill>
          <a:schemeClr val="tx1"/>
        </a:solidFill>
        <a:latin typeface="Arial" charset="0"/>
        <a:ea typeface="ＭＳ Ｐゴシック" pitchFamily="66" charset="-128"/>
        <a:cs typeface="+mn-cs"/>
      </a:defRPr>
    </a:lvl8pPr>
    <a:lvl9pPr marL="3657600" algn="l" defTabSz="914400" rtl="0" eaLnBrk="1" latinLnBrk="0" hangingPunct="1">
      <a:defRPr sz="2400" kern="1200">
        <a:solidFill>
          <a:schemeClr val="tx1"/>
        </a:solidFill>
        <a:latin typeface="Arial" charset="0"/>
        <a:ea typeface="ＭＳ Ｐゴシック" pitchFamily="6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E6E"/>
    <a:srgbClr val="235370"/>
    <a:srgbClr val="000036"/>
    <a:srgbClr val="0000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23" autoAdjust="0"/>
    <p:restoredTop sz="77527" autoAdjust="0"/>
  </p:normalViewPr>
  <p:slideViewPr>
    <p:cSldViewPr>
      <p:cViewPr varScale="1">
        <p:scale>
          <a:sx n="81" d="100"/>
          <a:sy n="81" d="100"/>
        </p:scale>
        <p:origin x="-89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F26A6CDF-6DFD-496B-B1B1-8766F76D5777}" type="datetimeFigureOut">
              <a:rPr lang="en-US" smtClean="0"/>
              <a:pPr/>
              <a:t>10/13/2010</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2410A9BD-BF5F-422A-81C6-206A510B576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26833" cy="464185"/>
          </a:xfrm>
          <a:prstGeom prst="rect">
            <a:avLst/>
          </a:prstGeom>
          <a:noFill/>
          <a:ln w="9525">
            <a:noFill/>
            <a:miter lim="800000"/>
            <a:headEnd/>
            <a:tailEnd/>
          </a:ln>
        </p:spPr>
        <p:txBody>
          <a:bodyPr vert="horz" wrap="square" lIns="92958" tIns="46479" rIns="92958" bIns="46479" numCol="1" anchor="t" anchorCtr="0" compatLnSpc="1">
            <a:prstTxWarp prst="textNoShape">
              <a:avLst/>
            </a:prstTxWarp>
          </a:bodyPr>
          <a:lstStyle>
            <a:lvl1pPr>
              <a:defRPr sz="1200"/>
            </a:lvl1pPr>
          </a:lstStyle>
          <a:p>
            <a:endParaRPr lang="en-US" dirty="0"/>
          </a:p>
        </p:txBody>
      </p:sp>
      <p:sp>
        <p:nvSpPr>
          <p:cNvPr id="3075" name="Rectangle 3"/>
          <p:cNvSpPr>
            <a:spLocks noGrp="1" noChangeArrowheads="1"/>
          </p:cNvSpPr>
          <p:nvPr>
            <p:ph type="dt" idx="1"/>
          </p:nvPr>
        </p:nvSpPr>
        <p:spPr bwMode="auto">
          <a:xfrm>
            <a:off x="3958167" y="0"/>
            <a:ext cx="3026833" cy="464185"/>
          </a:xfrm>
          <a:prstGeom prst="rect">
            <a:avLst/>
          </a:prstGeom>
          <a:noFill/>
          <a:ln w="9525">
            <a:noFill/>
            <a:miter lim="800000"/>
            <a:headEnd/>
            <a:tailEnd/>
          </a:ln>
        </p:spPr>
        <p:txBody>
          <a:bodyPr vert="horz" wrap="square" lIns="92958" tIns="46479" rIns="92958" bIns="46479"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31334" y="4409758"/>
            <a:ext cx="5122333" cy="4177665"/>
          </a:xfrm>
          <a:prstGeom prst="rect">
            <a:avLst/>
          </a:prstGeom>
          <a:noFill/>
          <a:ln w="9525">
            <a:noFill/>
            <a:miter lim="800000"/>
            <a:headEnd/>
            <a:tailEnd/>
          </a:ln>
        </p:spPr>
        <p:txBody>
          <a:bodyPr vert="horz" wrap="square" lIns="92958" tIns="46479" rIns="92958" bIns="464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9515"/>
            <a:ext cx="3026833" cy="464185"/>
          </a:xfrm>
          <a:prstGeom prst="rect">
            <a:avLst/>
          </a:prstGeom>
          <a:noFill/>
          <a:ln w="9525">
            <a:noFill/>
            <a:miter lim="800000"/>
            <a:headEnd/>
            <a:tailEnd/>
          </a:ln>
        </p:spPr>
        <p:txBody>
          <a:bodyPr vert="horz" wrap="square" lIns="92958" tIns="46479" rIns="92958" bIns="46479"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958167" y="8819515"/>
            <a:ext cx="3026833" cy="464185"/>
          </a:xfrm>
          <a:prstGeom prst="rect">
            <a:avLst/>
          </a:prstGeom>
          <a:noFill/>
          <a:ln w="9525">
            <a:noFill/>
            <a:miter lim="800000"/>
            <a:headEnd/>
            <a:tailEnd/>
          </a:ln>
        </p:spPr>
        <p:txBody>
          <a:bodyPr vert="horz" wrap="square" lIns="92958" tIns="46479" rIns="92958" bIns="46479" numCol="1" anchor="b" anchorCtr="0" compatLnSpc="1">
            <a:prstTxWarp prst="textNoShape">
              <a:avLst/>
            </a:prstTxWarp>
          </a:bodyPr>
          <a:lstStyle>
            <a:lvl1pPr algn="r">
              <a:defRPr sz="1200"/>
            </a:lvl1pPr>
          </a:lstStyle>
          <a:p>
            <a:fld id="{23563739-2437-42DE-AC5A-CE7A3FBEA227}"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6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6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6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6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6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b="1">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343400"/>
          </a:xfrm>
          <a:prstGeom prst="rect">
            <a:avLst/>
          </a:prstGeom>
        </p:spPr>
        <p:txBody>
          <a:bodyPr/>
          <a:lstStyle>
            <a:lvl1pPr>
              <a:buFontTx/>
              <a:buNone/>
              <a:defRPr b="0"/>
            </a:lvl1pPr>
            <a:lvl2pPr>
              <a:buFont typeface="Wingdings 3" pitchFamily="18" charset="2"/>
              <a:buChar char=""/>
              <a:defRPr b="0"/>
            </a:lvl2pPr>
            <a:lvl3pPr>
              <a:buFont typeface="Wingdings" pitchFamily="2" charset="2"/>
              <a:buChar char="§"/>
              <a:defRPr b="0"/>
            </a:lvl3pPr>
            <a:lvl4pPr>
              <a:defRPr b="0"/>
            </a:lvl4pPr>
            <a:lvl5pPr>
              <a:buFontTx/>
              <a:buNone/>
              <a:defRPr b="0" i="1"/>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2"/>
          <p:cNvSpPr>
            <a:spLocks noGrp="1"/>
          </p:cNvSpPr>
          <p:nvPr>
            <p:ph type="body" idx="10"/>
          </p:nvPr>
        </p:nvSpPr>
        <p:spPr>
          <a:xfrm>
            <a:off x="457200" y="914400"/>
            <a:ext cx="8229600" cy="639762"/>
          </a:xfrm>
          <a:prstGeom prst="rect">
            <a:avLst/>
          </a:prstGeo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914400"/>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554162"/>
            <a:ext cx="4040188" cy="446563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914400"/>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554162"/>
            <a:ext cx="4041775" cy="446563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54E6E"/>
        </a:solidFill>
        <a:effectLst/>
      </p:bgPr>
    </p:bg>
    <p:spTree>
      <p:nvGrpSpPr>
        <p:cNvPr id="1" name=""/>
        <p:cNvGrpSpPr/>
        <p:nvPr/>
      </p:nvGrpSpPr>
      <p:grpSpPr>
        <a:xfrm>
          <a:off x="0" y="0"/>
          <a:ext cx="0" cy="0"/>
          <a:chOff x="0" y="0"/>
          <a:chExt cx="0" cy="0"/>
        </a:xfrm>
      </p:grpSpPr>
      <p:pic>
        <p:nvPicPr>
          <p:cNvPr id="1036" name="Picture 12" descr="pp banner new top"/>
          <p:cNvPicPr>
            <a:picLocks noChangeAspect="1" noChangeArrowheads="1"/>
          </p:cNvPicPr>
          <p:nvPr userDrawn="1"/>
        </p:nvPicPr>
        <p:blipFill>
          <a:blip r:embed="rId5" cstate="print"/>
          <a:srcRect/>
          <a:stretch>
            <a:fillRect/>
          </a:stretch>
        </p:blipFill>
        <p:spPr bwMode="auto">
          <a:xfrm>
            <a:off x="0" y="0"/>
            <a:ext cx="9137650" cy="782638"/>
          </a:xfrm>
          <a:prstGeom prst="rect">
            <a:avLst/>
          </a:prstGeom>
          <a:noFill/>
        </p:spPr>
      </p:pic>
      <p:pic>
        <p:nvPicPr>
          <p:cNvPr id="1037" name="Picture 13" descr="O YDOP bot"/>
          <p:cNvPicPr>
            <a:picLocks noChangeAspect="1" noChangeArrowheads="1"/>
          </p:cNvPicPr>
          <p:nvPr userDrawn="1"/>
        </p:nvPicPr>
        <p:blipFill>
          <a:blip r:embed="rId6" cstate="print"/>
          <a:srcRect/>
          <a:stretch>
            <a:fillRect/>
          </a:stretch>
        </p:blipFill>
        <p:spPr bwMode="auto">
          <a:xfrm>
            <a:off x="6350" y="6273800"/>
            <a:ext cx="9137650" cy="584200"/>
          </a:xfrm>
          <a:prstGeom prst="rect">
            <a:avLst/>
          </a:prstGeom>
          <a:noFill/>
        </p:spPr>
      </p:pic>
      <p:sp>
        <p:nvSpPr>
          <p:cNvPr id="8" name="Slide Number Placeholder 7"/>
          <p:cNvSpPr>
            <a:spLocks noGrp="1"/>
          </p:cNvSpPr>
          <p:nvPr>
            <p:ph type="sldNum" sz="quarter" idx="4"/>
          </p:nvPr>
        </p:nvSpPr>
        <p:spPr>
          <a:xfrm>
            <a:off x="8305800" y="6356350"/>
            <a:ext cx="381000" cy="365125"/>
          </a:xfrm>
          <a:prstGeom prst="rect">
            <a:avLst/>
          </a:prstGeom>
        </p:spPr>
        <p:txBody>
          <a:bodyPr vert="horz" lIns="91440" tIns="45720" rIns="91440" bIns="45720" rtlCol="0" anchor="ctr"/>
          <a:lstStyle>
            <a:lvl1pPr algn="r">
              <a:defRPr sz="1200">
                <a:solidFill>
                  <a:schemeClr val="bg1"/>
                </a:solidFill>
              </a:defRPr>
            </a:lvl1pPr>
          </a:lstStyle>
          <a:p>
            <a:fld id="{E94C2712-DFC4-4727-9266-A36BD45590D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Lst>
  <p:txStyles>
    <p:titleStyle>
      <a:lvl1pPr algn="l" rtl="0" fontAlgn="base">
        <a:spcBef>
          <a:spcPct val="0"/>
        </a:spcBef>
        <a:spcAft>
          <a:spcPct val="0"/>
        </a:spcAft>
        <a:defRPr sz="40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66" charset="-128"/>
        </a:defRPr>
      </a:lvl2pPr>
      <a:lvl3pPr algn="ctr" rtl="0" fontAlgn="base">
        <a:spcBef>
          <a:spcPct val="0"/>
        </a:spcBef>
        <a:spcAft>
          <a:spcPct val="0"/>
        </a:spcAft>
        <a:defRPr sz="4400">
          <a:solidFill>
            <a:schemeClr val="tx2"/>
          </a:solidFill>
          <a:latin typeface="Arial" charset="0"/>
          <a:ea typeface="ＭＳ Ｐゴシック" pitchFamily="66" charset="-128"/>
        </a:defRPr>
      </a:lvl3pPr>
      <a:lvl4pPr algn="ctr" rtl="0" fontAlgn="base">
        <a:spcBef>
          <a:spcPct val="0"/>
        </a:spcBef>
        <a:spcAft>
          <a:spcPct val="0"/>
        </a:spcAft>
        <a:defRPr sz="4400">
          <a:solidFill>
            <a:schemeClr val="tx2"/>
          </a:solidFill>
          <a:latin typeface="Arial" charset="0"/>
          <a:ea typeface="ＭＳ Ｐゴシック" pitchFamily="66" charset="-128"/>
        </a:defRPr>
      </a:lvl4pPr>
      <a:lvl5pPr algn="ctr" rtl="0" fontAlgn="base">
        <a:spcBef>
          <a:spcPct val="0"/>
        </a:spcBef>
        <a:spcAft>
          <a:spcPct val="0"/>
        </a:spcAft>
        <a:defRPr sz="4400">
          <a:solidFill>
            <a:schemeClr val="tx2"/>
          </a:solidFill>
          <a:latin typeface="Arial" charset="0"/>
          <a:ea typeface="ＭＳ Ｐゴシック" pitchFamily="66" charset="-128"/>
        </a:defRPr>
      </a:lvl5pPr>
      <a:lvl6pPr marL="457200" algn="ctr" rtl="0" fontAlgn="base">
        <a:spcBef>
          <a:spcPct val="0"/>
        </a:spcBef>
        <a:spcAft>
          <a:spcPct val="0"/>
        </a:spcAft>
        <a:defRPr sz="4400">
          <a:solidFill>
            <a:schemeClr val="tx2"/>
          </a:solidFill>
          <a:latin typeface="Arial" charset="0"/>
          <a:ea typeface="ＭＳ Ｐゴシック" pitchFamily="66" charset="-128"/>
        </a:defRPr>
      </a:lvl6pPr>
      <a:lvl7pPr marL="914400" algn="ctr" rtl="0" fontAlgn="base">
        <a:spcBef>
          <a:spcPct val="0"/>
        </a:spcBef>
        <a:spcAft>
          <a:spcPct val="0"/>
        </a:spcAft>
        <a:defRPr sz="4400">
          <a:solidFill>
            <a:schemeClr val="tx2"/>
          </a:solidFill>
          <a:latin typeface="Arial" charset="0"/>
          <a:ea typeface="ＭＳ Ｐゴシック" pitchFamily="66" charset="-128"/>
        </a:defRPr>
      </a:lvl7pPr>
      <a:lvl8pPr marL="1371600" algn="ctr" rtl="0" fontAlgn="base">
        <a:spcBef>
          <a:spcPct val="0"/>
        </a:spcBef>
        <a:spcAft>
          <a:spcPct val="0"/>
        </a:spcAft>
        <a:defRPr sz="4400">
          <a:solidFill>
            <a:schemeClr val="tx2"/>
          </a:solidFill>
          <a:latin typeface="Arial" charset="0"/>
          <a:ea typeface="ＭＳ Ｐゴシック" pitchFamily="66" charset="-128"/>
        </a:defRPr>
      </a:lvl8pPr>
      <a:lvl9pPr marL="1828800" algn="ctr" rtl="0" fontAlgn="base">
        <a:spcBef>
          <a:spcPct val="0"/>
        </a:spcBef>
        <a:spcAft>
          <a:spcPct val="0"/>
        </a:spcAft>
        <a:defRPr sz="4400">
          <a:solidFill>
            <a:schemeClr val="tx2"/>
          </a:solidFill>
          <a:latin typeface="Arial" charset="0"/>
          <a:ea typeface="ＭＳ Ｐゴシック" pitchFamily="66" charset="-128"/>
        </a:defRPr>
      </a:lvl9pPr>
    </p:titleStyle>
    <p:bodyStyle>
      <a:lvl1pPr marL="342900" indent="-342900" algn="l" rtl="0" fontAlgn="base">
        <a:spcBef>
          <a:spcPct val="20000"/>
        </a:spcBef>
        <a:spcAft>
          <a:spcPct val="0"/>
        </a:spcAft>
        <a:buChar char="•"/>
        <a:defRPr sz="3200" b="1">
          <a:solidFill>
            <a:schemeClr val="bg1"/>
          </a:solidFill>
          <a:latin typeface="+mn-lt"/>
          <a:ea typeface="+mn-ea"/>
          <a:cs typeface="+mn-cs"/>
        </a:defRPr>
      </a:lvl1pPr>
      <a:lvl2pPr marL="742950" indent="-285750" algn="l" rtl="0" fontAlgn="base">
        <a:spcBef>
          <a:spcPct val="20000"/>
        </a:spcBef>
        <a:spcAft>
          <a:spcPct val="0"/>
        </a:spcAft>
        <a:buChar char="–"/>
        <a:defRPr sz="2800" b="1">
          <a:solidFill>
            <a:schemeClr val="bg1"/>
          </a:solidFill>
          <a:latin typeface="+mn-lt"/>
          <a:ea typeface="+mn-ea"/>
        </a:defRPr>
      </a:lvl2pPr>
      <a:lvl3pPr marL="1143000" indent="-228600" algn="l" rtl="0" fontAlgn="base">
        <a:spcBef>
          <a:spcPct val="20000"/>
        </a:spcBef>
        <a:spcAft>
          <a:spcPct val="0"/>
        </a:spcAft>
        <a:buChar char="•"/>
        <a:defRPr sz="2400" b="1">
          <a:solidFill>
            <a:schemeClr val="bg1"/>
          </a:solidFill>
          <a:latin typeface="+mn-lt"/>
          <a:ea typeface="+mn-ea"/>
        </a:defRPr>
      </a:lvl3pPr>
      <a:lvl4pPr marL="1600200" indent="-228600" algn="l" rtl="0" fontAlgn="base">
        <a:spcBef>
          <a:spcPct val="20000"/>
        </a:spcBef>
        <a:spcAft>
          <a:spcPct val="0"/>
        </a:spcAft>
        <a:buChar char="–"/>
        <a:defRPr sz="2000" b="1">
          <a:solidFill>
            <a:schemeClr val="bg1"/>
          </a:solidFill>
          <a:latin typeface="+mn-lt"/>
          <a:ea typeface="+mn-ea"/>
        </a:defRPr>
      </a:lvl4pPr>
      <a:lvl5pPr marL="2057400" indent="-228600" algn="l" rtl="0" fontAlgn="base">
        <a:spcBef>
          <a:spcPct val="20000"/>
        </a:spcBef>
        <a:spcAft>
          <a:spcPct val="0"/>
        </a:spcAft>
        <a:buChar char="»"/>
        <a:defRPr sz="2000" b="1">
          <a:solidFill>
            <a:schemeClr val="bg1"/>
          </a:solidFill>
          <a:latin typeface="+mn-lt"/>
          <a:ea typeface="+mn-ea"/>
        </a:defRPr>
      </a:lvl5pPr>
      <a:lvl6pPr marL="2514600" indent="-228600" algn="l" rtl="0" fontAlgn="base">
        <a:spcBef>
          <a:spcPct val="20000"/>
        </a:spcBef>
        <a:spcAft>
          <a:spcPct val="0"/>
        </a:spcAft>
        <a:buChar char="»"/>
        <a:defRPr sz="2000" b="1">
          <a:solidFill>
            <a:schemeClr val="bg1"/>
          </a:solidFill>
          <a:latin typeface="+mn-lt"/>
          <a:ea typeface="+mn-ea"/>
        </a:defRPr>
      </a:lvl6pPr>
      <a:lvl7pPr marL="2971800" indent="-228600" algn="l" rtl="0" fontAlgn="base">
        <a:spcBef>
          <a:spcPct val="20000"/>
        </a:spcBef>
        <a:spcAft>
          <a:spcPct val="0"/>
        </a:spcAft>
        <a:buChar char="»"/>
        <a:defRPr sz="2000" b="1">
          <a:solidFill>
            <a:schemeClr val="bg1"/>
          </a:solidFill>
          <a:latin typeface="+mn-lt"/>
          <a:ea typeface="+mn-ea"/>
        </a:defRPr>
      </a:lvl7pPr>
      <a:lvl8pPr marL="3429000" indent="-228600" algn="l" rtl="0" fontAlgn="base">
        <a:spcBef>
          <a:spcPct val="20000"/>
        </a:spcBef>
        <a:spcAft>
          <a:spcPct val="0"/>
        </a:spcAft>
        <a:buChar char="»"/>
        <a:defRPr sz="2000" b="1">
          <a:solidFill>
            <a:schemeClr val="bg1"/>
          </a:solidFill>
          <a:latin typeface="+mn-lt"/>
          <a:ea typeface="+mn-ea"/>
        </a:defRPr>
      </a:lvl8pPr>
      <a:lvl9pPr marL="3886200" indent="-228600" algn="l" rtl="0" fontAlgn="base">
        <a:spcBef>
          <a:spcPct val="20000"/>
        </a:spcBef>
        <a:spcAft>
          <a:spcPct val="0"/>
        </a:spcAft>
        <a:buChar char="»"/>
        <a:defRPr sz="2000" b="1">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1524000"/>
            <a:ext cx="7772400" cy="2003425"/>
          </a:xfrm>
        </p:spPr>
        <p:txBody>
          <a:bodyPr/>
          <a:lstStyle/>
          <a:p>
            <a:r>
              <a:rPr lang="en-US" dirty="0" smtClean="0"/>
              <a:t>Interim Guidance on the Application of Travel and Land Use Forecasting in NEPA</a:t>
            </a:r>
            <a:endParaRPr lang="en-US" dirty="0"/>
          </a:p>
        </p:txBody>
      </p:sp>
      <p:sp>
        <p:nvSpPr>
          <p:cNvPr id="5" name="Subtitle 4"/>
          <p:cNvSpPr>
            <a:spLocks noGrp="1"/>
          </p:cNvSpPr>
          <p:nvPr>
            <p:ph type="subTitle" idx="1"/>
          </p:nvPr>
        </p:nvSpPr>
        <p:spPr>
          <a:xfrm>
            <a:off x="1447800" y="3962400"/>
            <a:ext cx="6400800" cy="1752600"/>
          </a:xfrm>
        </p:spPr>
        <p:txBody>
          <a:bodyPr/>
          <a:lstStyle/>
          <a:p>
            <a:r>
              <a:rPr lang="en-US" b="1" dirty="0" smtClean="0"/>
              <a:t>Statewide Travel Demand Modeling Committee</a:t>
            </a:r>
          </a:p>
          <a:p>
            <a:r>
              <a:rPr lang="en-US" b="1" dirty="0" smtClean="0"/>
              <a:t>October 14, 2010</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400" y="1143000"/>
            <a:ext cx="8763000" cy="5105400"/>
          </a:xfrm>
        </p:spPr>
        <p:txBody>
          <a:bodyPr/>
          <a:lstStyle/>
          <a:p>
            <a:pPr marL="514350" indent="-514350"/>
            <a:endParaRPr lang="en-US" sz="2000" b="1" dirty="0" smtClean="0"/>
          </a:p>
          <a:p>
            <a:pPr marL="514350" indent="-514350"/>
            <a:r>
              <a:rPr lang="en-US" sz="2800" b="1" dirty="0" smtClean="0"/>
              <a:t>      </a:t>
            </a:r>
            <a:r>
              <a:rPr lang="en-US" sz="2400" b="1" i="1" dirty="0" smtClean="0"/>
              <a:t>Travel forecasts can be a source of significant disagreement.  Therefore to minimize misunderstandings, additional </a:t>
            </a:r>
            <a:r>
              <a:rPr lang="en-US" sz="2400" b="1" i="1" dirty="0" smtClean="0">
                <a:solidFill>
                  <a:srgbClr val="FFC000"/>
                </a:solidFill>
              </a:rPr>
              <a:t>early coordination and documentation</a:t>
            </a:r>
            <a:r>
              <a:rPr lang="en-US" sz="2400" b="1" i="1" dirty="0" smtClean="0"/>
              <a:t> are required to reach and archive consensus on:</a:t>
            </a:r>
          </a:p>
          <a:p>
            <a:pPr marL="914400" lvl="1" indent="-514350">
              <a:buFont typeface="Arial" pitchFamily="34" charset="0"/>
              <a:buChar char="•"/>
            </a:pPr>
            <a:r>
              <a:rPr lang="en-US" sz="2400" b="1" dirty="0" smtClean="0"/>
              <a:t>What was done to involve partners, stakeholders &amp; interested parties</a:t>
            </a:r>
          </a:p>
          <a:p>
            <a:pPr marL="914400" lvl="1" indent="-514350">
              <a:buFont typeface="Arial" pitchFamily="34" charset="0"/>
              <a:buChar char="•"/>
            </a:pPr>
            <a:r>
              <a:rPr lang="en-US" sz="2400" b="1" dirty="0" smtClean="0"/>
              <a:t>What assumptions were made about present &amp; future conditions</a:t>
            </a:r>
          </a:p>
          <a:p>
            <a:pPr marL="914400" lvl="1" indent="-514350">
              <a:buFont typeface="Arial" pitchFamily="34" charset="0"/>
              <a:buChar char="•"/>
            </a:pPr>
            <a:r>
              <a:rPr lang="en-US" sz="2400" b="1" dirty="0" smtClean="0"/>
              <a:t>What methods &amp; approaches were chosen</a:t>
            </a:r>
          </a:p>
          <a:p>
            <a:pPr marL="914400" lvl="1" indent="-514350">
              <a:buFont typeface="Arial" pitchFamily="34" charset="0"/>
              <a:buChar char="•"/>
            </a:pPr>
            <a:r>
              <a:rPr lang="en-US" sz="2400" b="1" dirty="0" smtClean="0"/>
              <a:t>What procedures were carried out</a:t>
            </a:r>
          </a:p>
          <a:p>
            <a:pPr marL="914400" lvl="1" indent="-514350" algn="ctr">
              <a:buNone/>
            </a:pPr>
            <a:r>
              <a:rPr lang="en-US" sz="2400" b="1" i="1" dirty="0" smtClean="0">
                <a:solidFill>
                  <a:srgbClr val="FFC000"/>
                </a:solidFill>
              </a:rPr>
              <a:t>Goal = Defensible forecasts that are reasonable</a:t>
            </a:r>
          </a:p>
          <a:p>
            <a:pPr marL="514350" indent="-514350"/>
            <a:endParaRPr lang="en-US" sz="2800" b="1" dirty="0" smtClean="0"/>
          </a:p>
          <a:p>
            <a:pPr marL="514350" indent="-514350">
              <a:buFont typeface="Arial" pitchFamily="34" charset="0"/>
              <a:buChar char="•"/>
            </a:pPr>
            <a:endParaRPr lang="en-US" sz="2800" b="1" dirty="0"/>
          </a:p>
        </p:txBody>
      </p:sp>
      <p:sp>
        <p:nvSpPr>
          <p:cNvPr id="5" name="Text Placeholder 4"/>
          <p:cNvSpPr>
            <a:spLocks noGrp="1"/>
          </p:cNvSpPr>
          <p:nvPr>
            <p:ph type="body" idx="10"/>
          </p:nvPr>
        </p:nvSpPr>
        <p:spPr>
          <a:xfrm>
            <a:off x="533400" y="838200"/>
            <a:ext cx="8229600" cy="609600"/>
          </a:xfrm>
        </p:spPr>
        <p:txBody>
          <a:bodyPr/>
          <a:lstStyle/>
          <a:p>
            <a:pPr algn="ctr"/>
            <a:endParaRPr lang="en-US" sz="2800" dirty="0" smtClean="0"/>
          </a:p>
          <a:p>
            <a:pPr algn="ctr"/>
            <a:r>
              <a:rPr lang="en-US" sz="2800" dirty="0" smtClean="0"/>
              <a:t>FHWA Premise</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057400"/>
            <a:ext cx="8229600" cy="3657600"/>
          </a:xfrm>
        </p:spPr>
        <p:txBody>
          <a:bodyPr/>
          <a:lstStyle/>
          <a:p>
            <a:pPr marL="514350" indent="-514350">
              <a:buFont typeface="+mj-lt"/>
              <a:buAutoNum type="arabicPeriod"/>
            </a:pPr>
            <a:r>
              <a:rPr lang="en-US" sz="2800" b="1" dirty="0" smtClean="0"/>
              <a:t>Scope of study need to fit project purposes</a:t>
            </a:r>
            <a:br>
              <a:rPr lang="en-US" sz="2800" b="1" dirty="0" smtClean="0"/>
            </a:br>
            <a:r>
              <a:rPr lang="en-US" sz="2800" b="1" dirty="0" smtClean="0"/>
              <a:t>and decision maker and interested party needs</a:t>
            </a:r>
          </a:p>
          <a:p>
            <a:pPr marL="514350" indent="-514350">
              <a:buFont typeface="+mj-lt"/>
              <a:buAutoNum type="arabicPeriod"/>
            </a:pPr>
            <a:r>
              <a:rPr lang="en-US" sz="2800" b="1" dirty="0" smtClean="0"/>
              <a:t>Modeling methods, tools and data must be suitable to adequately examine alternatives</a:t>
            </a:r>
          </a:p>
          <a:p>
            <a:pPr marL="514350" indent="-514350">
              <a:buFont typeface="+mj-lt"/>
              <a:buAutoNum type="arabicPeriod"/>
            </a:pPr>
            <a:r>
              <a:rPr lang="en-US" sz="2800" b="1" dirty="0" smtClean="0"/>
              <a:t>Early coordination, during the scoping process, is recommended to reach and document agreements on forecasting assumptions</a:t>
            </a:r>
          </a:p>
          <a:p>
            <a:pPr marL="514350" indent="-514350"/>
            <a:endParaRPr lang="en-US" sz="2800" dirty="0"/>
          </a:p>
        </p:txBody>
      </p:sp>
      <p:sp>
        <p:nvSpPr>
          <p:cNvPr id="3" name="Text Placeholder 2"/>
          <p:cNvSpPr>
            <a:spLocks noGrp="1"/>
          </p:cNvSpPr>
          <p:nvPr>
            <p:ph type="body" idx="10"/>
          </p:nvPr>
        </p:nvSpPr>
        <p:spPr>
          <a:xfrm>
            <a:off x="457200" y="838200"/>
            <a:ext cx="8229600" cy="639762"/>
          </a:xfrm>
        </p:spPr>
        <p:txBody>
          <a:bodyPr/>
          <a:lstStyle/>
          <a:p>
            <a:r>
              <a:rPr lang="en-US" dirty="0" smtClean="0"/>
              <a:t>Procedural and Process Considerations</a:t>
            </a:r>
            <a:endParaRPr lang="en-US" dirty="0"/>
          </a:p>
        </p:txBody>
      </p:sp>
      <p:pic>
        <p:nvPicPr>
          <p:cNvPr id="14" name="Picture 12" descr="C:\Documents and Settings\krei1jon\Local Settings\Temporary Internet Files\Content.IE5\XKFQD23T\MC900303569[1].wmf"/>
          <p:cNvPicPr>
            <a:picLocks noChangeAspect="1" noChangeArrowheads="1"/>
          </p:cNvPicPr>
          <p:nvPr/>
        </p:nvPicPr>
        <p:blipFill>
          <a:blip r:embed="rId2" cstate="print"/>
          <a:srcRect/>
          <a:stretch>
            <a:fillRect/>
          </a:stretch>
        </p:blipFill>
        <p:spPr bwMode="auto">
          <a:xfrm>
            <a:off x="7265526" y="866546"/>
            <a:ext cx="1116474" cy="126705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038600"/>
          </a:xfrm>
        </p:spPr>
        <p:txBody>
          <a:bodyPr/>
          <a:lstStyle/>
          <a:p>
            <a:pPr marL="514350" indent="-514350">
              <a:buFont typeface="+mj-lt"/>
              <a:buAutoNum type="arabicPeriod" startAt="4"/>
            </a:pPr>
            <a:r>
              <a:rPr lang="en-US" sz="2800" b="1" dirty="0" smtClean="0"/>
              <a:t>Project management efforts should be monitored to ensure consistency in data, results and approaches</a:t>
            </a:r>
          </a:p>
          <a:p>
            <a:pPr marL="514350" indent="-514350">
              <a:buFont typeface="+mj-lt"/>
              <a:buAutoNum type="arabicPeriod" startAt="4"/>
            </a:pPr>
            <a:r>
              <a:rPr lang="en-US" sz="2800" b="1" dirty="0" smtClean="0"/>
              <a:t>The base assumptions used for the traffic forecast should be the same ones used in air quality and noise analyses</a:t>
            </a:r>
          </a:p>
          <a:p>
            <a:pPr marL="514350" indent="-514350">
              <a:buFont typeface="+mj-lt"/>
              <a:buAutoNum type="arabicPeriod" startAt="4"/>
            </a:pPr>
            <a:r>
              <a:rPr lang="en-US" sz="2800" b="1" dirty="0" smtClean="0"/>
              <a:t>All forecasting efforts should be documented and archived to describe how analytical models were chosen, what assumptions were made and who made the choices.</a:t>
            </a:r>
            <a:endParaRPr lang="en-US" sz="2800" b="1" dirty="0"/>
          </a:p>
        </p:txBody>
      </p:sp>
      <p:sp>
        <p:nvSpPr>
          <p:cNvPr id="3" name="Text Placeholder 2"/>
          <p:cNvSpPr>
            <a:spLocks noGrp="1"/>
          </p:cNvSpPr>
          <p:nvPr>
            <p:ph type="body" idx="10"/>
          </p:nvPr>
        </p:nvSpPr>
        <p:spPr>
          <a:xfrm>
            <a:off x="457200" y="838200"/>
            <a:ext cx="8229600" cy="639762"/>
          </a:xfrm>
        </p:spPr>
        <p:txBody>
          <a:bodyPr/>
          <a:lstStyle/>
          <a:p>
            <a:r>
              <a:rPr lang="en-US" sz="2800" dirty="0" smtClean="0"/>
              <a:t>Procedural and Process Considerations -- Continued</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267200"/>
          </a:xfrm>
        </p:spPr>
        <p:txBody>
          <a:bodyPr/>
          <a:lstStyle/>
          <a:p>
            <a:pPr>
              <a:buFont typeface="Arial" pitchFamily="34" charset="0"/>
              <a:buChar char="•"/>
            </a:pPr>
            <a:r>
              <a:rPr lang="en-US" sz="2400" b="1" dirty="0" smtClean="0"/>
              <a:t>Scope of effort</a:t>
            </a:r>
          </a:p>
          <a:p>
            <a:pPr>
              <a:buFont typeface="Arial" pitchFamily="34" charset="0"/>
              <a:buChar char="•"/>
            </a:pPr>
            <a:r>
              <a:rPr lang="en-US" sz="2400" b="1" dirty="0" smtClean="0"/>
              <a:t>Size of study area – large enough to reasonably estimate transportation and development impacts</a:t>
            </a:r>
          </a:p>
          <a:p>
            <a:pPr>
              <a:buFont typeface="Arial" pitchFamily="34" charset="0"/>
              <a:buChar char="•"/>
            </a:pPr>
            <a:r>
              <a:rPr lang="en-US" sz="2400" b="1" dirty="0" smtClean="0"/>
              <a:t>Analysis years – base years and forecast years</a:t>
            </a:r>
          </a:p>
          <a:p>
            <a:pPr>
              <a:buFont typeface="Arial" pitchFamily="34" charset="0"/>
              <a:buChar char="•"/>
            </a:pPr>
            <a:r>
              <a:rPr lang="en-US" sz="2400" b="1" dirty="0" smtClean="0"/>
              <a:t>Appropriate level of detail for forecast results– regional, microscopic, corridor PLUS reflect non-auto impacts, such as transit use</a:t>
            </a:r>
          </a:p>
          <a:p>
            <a:pPr>
              <a:buFont typeface="Arial" pitchFamily="34" charset="0"/>
              <a:buChar char="•"/>
            </a:pPr>
            <a:r>
              <a:rPr lang="en-US" sz="2400" b="1" dirty="0" smtClean="0"/>
              <a:t>Selection of modeling tools appropriate for the analysis</a:t>
            </a:r>
          </a:p>
          <a:p>
            <a:pPr>
              <a:buFont typeface="Arial" pitchFamily="34" charset="0"/>
              <a:buChar char="•"/>
            </a:pPr>
            <a:r>
              <a:rPr lang="en-US" sz="2400" b="1" dirty="0" smtClean="0"/>
              <a:t>Selection and use of data inputs – travel, land use, employment, population </a:t>
            </a:r>
          </a:p>
          <a:p>
            <a:pPr>
              <a:buFont typeface="Arial" pitchFamily="34" charset="0"/>
              <a:buChar char="•"/>
            </a:pPr>
            <a:endParaRPr lang="en-US" sz="2400" b="1" dirty="0" smtClean="0"/>
          </a:p>
          <a:p>
            <a:pPr>
              <a:buFont typeface="Arial" pitchFamily="34" charset="0"/>
              <a:buChar char="•"/>
            </a:pPr>
            <a:endParaRPr lang="en-US" b="1" dirty="0"/>
          </a:p>
        </p:txBody>
      </p:sp>
      <p:sp>
        <p:nvSpPr>
          <p:cNvPr id="3" name="Text Placeholder 2"/>
          <p:cNvSpPr>
            <a:spLocks noGrp="1"/>
          </p:cNvSpPr>
          <p:nvPr>
            <p:ph type="body" idx="10"/>
          </p:nvPr>
        </p:nvSpPr>
        <p:spPr>
          <a:xfrm>
            <a:off x="381000" y="838200"/>
            <a:ext cx="8229600" cy="639762"/>
          </a:xfrm>
        </p:spPr>
        <p:txBody>
          <a:bodyPr/>
          <a:lstStyle/>
          <a:p>
            <a:r>
              <a:rPr lang="en-US" dirty="0" smtClean="0"/>
              <a:t>A.  Project Conditions – Things to Think About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676400"/>
            <a:ext cx="7924800" cy="4343400"/>
          </a:xfrm>
        </p:spPr>
        <p:txBody>
          <a:bodyPr/>
          <a:lstStyle/>
          <a:p>
            <a:pPr>
              <a:buFont typeface="Arial" pitchFamily="34" charset="0"/>
              <a:buChar char="•"/>
            </a:pPr>
            <a:r>
              <a:rPr lang="en-US" sz="2400" b="1" dirty="0" smtClean="0"/>
              <a:t>Review of other or previous forecasts</a:t>
            </a:r>
          </a:p>
          <a:p>
            <a:pPr>
              <a:buFont typeface="Arial" pitchFamily="34" charset="0"/>
              <a:buChar char="•"/>
            </a:pPr>
            <a:r>
              <a:rPr lang="en-US" sz="2400" b="1" dirty="0" smtClean="0"/>
              <a:t>Calibration, validation and reasonable checking of travel models </a:t>
            </a:r>
          </a:p>
          <a:p>
            <a:pPr>
              <a:buFont typeface="Arial" pitchFamily="34" charset="0"/>
              <a:buChar char="•"/>
            </a:pPr>
            <a:r>
              <a:rPr lang="en-US" sz="2400" b="1" dirty="0" smtClean="0"/>
              <a:t>The extent to which forecast results will be used to help evaluate policy considerations – TDM, pricing, managed lanes</a:t>
            </a:r>
          </a:p>
          <a:p>
            <a:pPr>
              <a:buFont typeface="Arial" pitchFamily="34" charset="0"/>
              <a:buChar char="•"/>
            </a:pPr>
            <a:r>
              <a:rPr lang="en-US" sz="2400" b="1" dirty="0" smtClean="0"/>
              <a:t>Benefits and practical difficulties associated with advanced modeling techniques</a:t>
            </a:r>
          </a:p>
          <a:p>
            <a:pPr>
              <a:buFont typeface="Arial" pitchFamily="34" charset="0"/>
              <a:buChar char="•"/>
            </a:pPr>
            <a:r>
              <a:rPr lang="en-US" sz="2400" b="1" dirty="0" smtClean="0"/>
              <a:t>Peer review</a:t>
            </a:r>
          </a:p>
          <a:p>
            <a:pPr>
              <a:buFont typeface="Arial" pitchFamily="34" charset="0"/>
              <a:buChar char="•"/>
            </a:pPr>
            <a:endParaRPr lang="en-US" sz="2400" b="1" dirty="0" smtClean="0"/>
          </a:p>
          <a:p>
            <a:endParaRPr lang="en-US" dirty="0"/>
          </a:p>
        </p:txBody>
      </p:sp>
      <p:sp>
        <p:nvSpPr>
          <p:cNvPr id="3" name="Text Placeholder 2"/>
          <p:cNvSpPr>
            <a:spLocks noGrp="1"/>
          </p:cNvSpPr>
          <p:nvPr>
            <p:ph type="body" idx="10"/>
          </p:nvPr>
        </p:nvSpPr>
        <p:spPr/>
        <p:txBody>
          <a:bodyPr/>
          <a:lstStyle/>
          <a:p>
            <a:r>
              <a:rPr lang="en-US" dirty="0" smtClean="0"/>
              <a:t>Other Things to Think About</a:t>
            </a:r>
            <a:endParaRPr lang="en-US" dirty="0"/>
          </a:p>
        </p:txBody>
      </p:sp>
      <p:pic>
        <p:nvPicPr>
          <p:cNvPr id="3084" name="Picture 12" descr="C:\Documents and Settings\krei1jon\Local Settings\Temporary Internet Files\Content.IE5\XKFQD23T\MC900303569[1].wmf"/>
          <p:cNvPicPr>
            <a:picLocks noChangeAspect="1" noChangeArrowheads="1"/>
          </p:cNvPicPr>
          <p:nvPr/>
        </p:nvPicPr>
        <p:blipFill>
          <a:blip r:embed="rId2" cstate="print"/>
          <a:srcRect/>
          <a:stretch>
            <a:fillRect/>
          </a:stretch>
        </p:blipFill>
        <p:spPr bwMode="auto">
          <a:xfrm>
            <a:off x="7189326" y="4495800"/>
            <a:ext cx="1116474" cy="126705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057400"/>
            <a:ext cx="8229600" cy="3429000"/>
          </a:xfrm>
        </p:spPr>
        <p:txBody>
          <a:bodyPr/>
          <a:lstStyle/>
          <a:p>
            <a:pPr>
              <a:buFont typeface="Arial" pitchFamily="34" charset="0"/>
              <a:buChar char="•"/>
            </a:pPr>
            <a:r>
              <a:rPr lang="en-US" sz="2400" b="1" dirty="0" smtClean="0"/>
              <a:t>Collaborate and reach consensus early to support</a:t>
            </a:r>
            <a:br>
              <a:rPr lang="en-US" sz="2400" b="1" dirty="0" smtClean="0"/>
            </a:br>
            <a:r>
              <a:rPr lang="en-US" sz="2400" b="1" dirty="0" smtClean="0"/>
              <a:t>rest of NEPA process</a:t>
            </a:r>
          </a:p>
          <a:p>
            <a:pPr>
              <a:buFont typeface="Arial" pitchFamily="34" charset="0"/>
              <a:buChar char="•"/>
            </a:pPr>
            <a:r>
              <a:rPr lang="en-US" sz="2400" b="1" dirty="0" smtClean="0"/>
              <a:t>Involve local and regional partners and other interested parties in all parts of the forecasting process</a:t>
            </a:r>
          </a:p>
          <a:p>
            <a:pPr>
              <a:buFont typeface="Arial" pitchFamily="34" charset="0"/>
              <a:buChar char="•"/>
            </a:pPr>
            <a:r>
              <a:rPr lang="en-US" sz="2400" b="1" dirty="0" smtClean="0"/>
              <a:t>Seek agreement first on future land use scenarios for the alternatives and the methodologies to develop those estimates</a:t>
            </a:r>
          </a:p>
          <a:p>
            <a:pPr>
              <a:buFont typeface="Arial" pitchFamily="34" charset="0"/>
              <a:buChar char="•"/>
            </a:pPr>
            <a:r>
              <a:rPr lang="en-US" sz="2400" b="1" dirty="0" smtClean="0"/>
              <a:t>Document scoping and all of the interactions with other agencies during the process</a:t>
            </a:r>
          </a:p>
          <a:p>
            <a:pPr>
              <a:buFont typeface="Arial" pitchFamily="34" charset="0"/>
              <a:buChar char="•"/>
            </a:pPr>
            <a:endParaRPr lang="en-US" sz="2400" b="1" dirty="0"/>
          </a:p>
        </p:txBody>
      </p:sp>
      <p:sp>
        <p:nvSpPr>
          <p:cNvPr id="3" name="Text Placeholder 2"/>
          <p:cNvSpPr>
            <a:spLocks noGrp="1"/>
          </p:cNvSpPr>
          <p:nvPr>
            <p:ph type="body" idx="10"/>
          </p:nvPr>
        </p:nvSpPr>
        <p:spPr>
          <a:xfrm>
            <a:off x="1066800" y="838200"/>
            <a:ext cx="7543800" cy="1219200"/>
          </a:xfrm>
        </p:spPr>
        <p:txBody>
          <a:bodyPr/>
          <a:lstStyle/>
          <a:p>
            <a:pPr marL="514350" indent="-514350">
              <a:buAutoNum type="alphaUcPeriod" startAt="2"/>
            </a:pPr>
            <a:r>
              <a:rPr lang="en-US" dirty="0" smtClean="0"/>
              <a:t>Scoping and Collaboration --</a:t>
            </a:r>
            <a:br>
              <a:rPr lang="en-US" dirty="0" smtClean="0"/>
            </a:br>
            <a:r>
              <a:rPr lang="en-US" dirty="0" smtClean="0"/>
              <a:t>Recommendations</a:t>
            </a:r>
            <a:endParaRPr lang="en-US" dirty="0"/>
          </a:p>
        </p:txBody>
      </p:sp>
      <p:pic>
        <p:nvPicPr>
          <p:cNvPr id="4" name="Picture 12" descr="C:\Documents and Settings\krei1jon\Local Settings\Temporary Internet Files\Content.IE5\XKFQD23T\MC900303569[1].wmf"/>
          <p:cNvPicPr>
            <a:picLocks noChangeAspect="1" noChangeArrowheads="1"/>
          </p:cNvPicPr>
          <p:nvPr/>
        </p:nvPicPr>
        <p:blipFill>
          <a:blip r:embed="rId2" cstate="print"/>
          <a:srcRect/>
          <a:stretch>
            <a:fillRect/>
          </a:stretch>
        </p:blipFill>
        <p:spPr bwMode="auto">
          <a:xfrm>
            <a:off x="7113126" y="942746"/>
            <a:ext cx="1116474" cy="126705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76400"/>
            <a:ext cx="8686800" cy="4343400"/>
          </a:xfrm>
        </p:spPr>
        <p:txBody>
          <a:bodyPr/>
          <a:lstStyle/>
          <a:p>
            <a:r>
              <a:rPr lang="en-US" sz="2400" b="1" dirty="0" smtClean="0"/>
              <a:t>     “If the costs of updating tools and collecting data would be exorbitant </a:t>
            </a:r>
            <a:r>
              <a:rPr lang="en-US" sz="2400" b="1" dirty="0" smtClean="0"/>
              <a:t>then </a:t>
            </a:r>
            <a:r>
              <a:rPr lang="en-US" sz="2400" b="1" dirty="0" smtClean="0"/>
              <a:t>40 CFR, sec. 1502.22b may apply”</a:t>
            </a:r>
            <a:br>
              <a:rPr lang="en-US" sz="2400" b="1" dirty="0" smtClean="0"/>
            </a:br>
            <a:r>
              <a:rPr lang="en-US" sz="2400" b="1" dirty="0" smtClean="0"/>
              <a:t/>
            </a:r>
            <a:br>
              <a:rPr lang="en-US" sz="2400" b="1" dirty="0" smtClean="0"/>
            </a:br>
            <a:r>
              <a:rPr lang="en-US" sz="2400" b="1" dirty="0" smtClean="0"/>
              <a:t>“It is important to do more then simply state that the model was used to generate travel forecasts”</a:t>
            </a:r>
            <a:br>
              <a:rPr lang="en-US" sz="2400" b="1" dirty="0" smtClean="0"/>
            </a:br>
            <a:endParaRPr lang="en-US" sz="2400" b="1" dirty="0" smtClean="0"/>
          </a:p>
          <a:p>
            <a:r>
              <a:rPr lang="en-US" sz="2400" b="1" dirty="0" smtClean="0"/>
              <a:t>    “It is important to demonstrate that the modeling methods proposed for the study corridor have a strong foundation in observed data, are able to represent change, and credibly compare alternatives in the forecasting process”.</a:t>
            </a:r>
          </a:p>
          <a:p>
            <a:endParaRPr lang="en-US" sz="2400" b="1" dirty="0" smtClean="0"/>
          </a:p>
        </p:txBody>
      </p:sp>
      <p:sp>
        <p:nvSpPr>
          <p:cNvPr id="3" name="Text Placeholder 2"/>
          <p:cNvSpPr>
            <a:spLocks noGrp="1"/>
          </p:cNvSpPr>
          <p:nvPr>
            <p:ph type="body" idx="10"/>
          </p:nvPr>
        </p:nvSpPr>
        <p:spPr/>
        <p:txBody>
          <a:bodyPr/>
          <a:lstStyle/>
          <a:p>
            <a:pPr algn="ctr"/>
            <a:r>
              <a:rPr lang="en-US" dirty="0" smtClean="0"/>
              <a:t>Interesting Notes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Arial" pitchFamily="34" charset="0"/>
              <a:buChar char="•"/>
            </a:pPr>
            <a:r>
              <a:rPr lang="en-US" sz="2400" b="1" dirty="0" smtClean="0"/>
              <a:t>Consider all direct and indirect effects and cumulative impacts – evaluate all alternatives in an unbiased manner</a:t>
            </a:r>
          </a:p>
          <a:p>
            <a:pPr>
              <a:buFont typeface="Arial" pitchFamily="34" charset="0"/>
              <a:buChar char="•"/>
            </a:pPr>
            <a:r>
              <a:rPr lang="en-US" sz="2400" b="1" dirty="0" smtClean="0"/>
              <a:t>In measuring effects and impacts, consider:</a:t>
            </a:r>
          </a:p>
          <a:p>
            <a:pPr lvl="1">
              <a:buFont typeface="Arial" pitchFamily="34" charset="0"/>
              <a:buChar char="•"/>
            </a:pPr>
            <a:r>
              <a:rPr lang="en-US" sz="2000" b="1" dirty="0" smtClean="0"/>
              <a:t>Congestion/delay</a:t>
            </a:r>
          </a:p>
          <a:p>
            <a:pPr lvl="1">
              <a:buFont typeface="Arial" pitchFamily="34" charset="0"/>
              <a:buChar char="•"/>
            </a:pPr>
            <a:r>
              <a:rPr lang="en-US" sz="2000" b="1" dirty="0" smtClean="0"/>
              <a:t>Travel choices</a:t>
            </a:r>
          </a:p>
          <a:p>
            <a:pPr lvl="1">
              <a:buFont typeface="Arial" pitchFamily="34" charset="0"/>
              <a:buChar char="•"/>
            </a:pPr>
            <a:r>
              <a:rPr lang="en-US" sz="2000" b="1" dirty="0" smtClean="0"/>
              <a:t>Revenue – tolls or transit</a:t>
            </a:r>
          </a:p>
          <a:p>
            <a:pPr lvl="1">
              <a:buFont typeface="Arial" pitchFamily="34" charset="0"/>
              <a:buChar char="•"/>
            </a:pPr>
            <a:r>
              <a:rPr lang="en-US" sz="2000" b="1" dirty="0" smtClean="0"/>
              <a:t>Environmental and social – noise, air quality, traffic diversion, travel benefits for different socio-economic groups, accident rates, land use redistribution</a:t>
            </a:r>
          </a:p>
          <a:p>
            <a:pPr>
              <a:buFont typeface="Arial" pitchFamily="34" charset="0"/>
              <a:buChar char="•"/>
            </a:pPr>
            <a:r>
              <a:rPr lang="en-US" sz="2400" b="1" dirty="0" smtClean="0"/>
              <a:t>Consider doing a land development impact assessment</a:t>
            </a:r>
          </a:p>
          <a:p>
            <a:pPr>
              <a:buFont typeface="Arial" pitchFamily="34" charset="0"/>
              <a:buChar char="•"/>
            </a:pPr>
            <a:r>
              <a:rPr lang="en-US" sz="2400" b="1" dirty="0" smtClean="0"/>
              <a:t>Consider region-wide growth pressure dynamics</a:t>
            </a:r>
          </a:p>
          <a:p>
            <a:endParaRPr lang="en-US" sz="2400" b="1" dirty="0" smtClean="0"/>
          </a:p>
          <a:p>
            <a:pPr>
              <a:buFont typeface="Arial" pitchFamily="34" charset="0"/>
              <a:buChar char="•"/>
            </a:pPr>
            <a:endParaRPr lang="en-US" sz="2400" b="1" dirty="0"/>
          </a:p>
        </p:txBody>
      </p:sp>
      <p:sp>
        <p:nvSpPr>
          <p:cNvPr id="3" name="Text Placeholder 2"/>
          <p:cNvSpPr>
            <a:spLocks noGrp="1"/>
          </p:cNvSpPr>
          <p:nvPr>
            <p:ph type="body" idx="10"/>
          </p:nvPr>
        </p:nvSpPr>
        <p:spPr/>
        <p:txBody>
          <a:bodyPr/>
          <a:lstStyle/>
          <a:p>
            <a:r>
              <a:rPr lang="en-US" dirty="0" smtClean="0"/>
              <a:t>C.  Forecasting in Alternatives Analysis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Arial" pitchFamily="34" charset="0"/>
              <a:buChar char="•"/>
            </a:pPr>
            <a:r>
              <a:rPr lang="en-US" sz="2400" b="1" dirty="0" smtClean="0"/>
              <a:t>Change in number of trips</a:t>
            </a:r>
          </a:p>
          <a:p>
            <a:pPr>
              <a:buFont typeface="Arial" pitchFamily="34" charset="0"/>
              <a:buChar char="•"/>
            </a:pPr>
            <a:r>
              <a:rPr lang="en-US" sz="2400" b="1" dirty="0" smtClean="0"/>
              <a:t>Change in length of trips</a:t>
            </a:r>
          </a:p>
          <a:p>
            <a:pPr>
              <a:buFont typeface="Arial" pitchFamily="34" charset="0"/>
              <a:buChar char="•"/>
            </a:pPr>
            <a:r>
              <a:rPr lang="en-US" sz="2400" b="1" dirty="0" smtClean="0"/>
              <a:t>Change in mode of travel</a:t>
            </a:r>
          </a:p>
          <a:p>
            <a:pPr>
              <a:buFont typeface="Arial" pitchFamily="34" charset="0"/>
              <a:buChar char="•"/>
            </a:pPr>
            <a:r>
              <a:rPr lang="en-US" sz="2400" b="1" dirty="0" smtClean="0"/>
              <a:t>Change in route</a:t>
            </a:r>
          </a:p>
          <a:p>
            <a:pPr>
              <a:buFont typeface="Arial" pitchFamily="34" charset="0"/>
              <a:buChar char="•"/>
            </a:pPr>
            <a:r>
              <a:rPr lang="en-US" sz="2400" b="1" dirty="0" smtClean="0"/>
              <a:t>Change in time of travel</a:t>
            </a:r>
          </a:p>
          <a:p>
            <a:pPr>
              <a:buFont typeface="Arial" pitchFamily="34" charset="0"/>
              <a:buChar char="•"/>
            </a:pPr>
            <a:r>
              <a:rPr lang="en-US" sz="2400" b="1" dirty="0" smtClean="0"/>
              <a:t>Change in development patterns</a:t>
            </a:r>
          </a:p>
          <a:p>
            <a:pPr>
              <a:buFont typeface="Arial" pitchFamily="34" charset="0"/>
              <a:buChar char="•"/>
            </a:pPr>
            <a:r>
              <a:rPr lang="en-US" sz="2400" b="1" dirty="0" smtClean="0"/>
              <a:t>Change in behavior – vehicle ownership</a:t>
            </a:r>
            <a:endParaRPr lang="en-US" sz="2400" b="1" dirty="0"/>
          </a:p>
        </p:txBody>
      </p:sp>
      <p:sp>
        <p:nvSpPr>
          <p:cNvPr id="3" name="Text Placeholder 2"/>
          <p:cNvSpPr>
            <a:spLocks noGrp="1"/>
          </p:cNvSpPr>
          <p:nvPr>
            <p:ph type="body" idx="10"/>
          </p:nvPr>
        </p:nvSpPr>
        <p:spPr/>
        <p:txBody>
          <a:bodyPr/>
          <a:lstStyle/>
          <a:p>
            <a:r>
              <a:rPr lang="en-US" dirty="0" smtClean="0"/>
              <a:t>Induced Demand Components</a:t>
            </a:r>
            <a:endParaRPr lang="en-US" dirty="0"/>
          </a:p>
        </p:txBody>
      </p:sp>
      <p:pic>
        <p:nvPicPr>
          <p:cNvPr id="6" name="Picture 12" descr="C:\Documents and Settings\krei1jon\Local Settings\Temporary Internet Files\Content.IE5\XKFQD23T\MC900303569[1].wmf"/>
          <p:cNvPicPr>
            <a:picLocks noChangeAspect="1" noChangeArrowheads="1"/>
          </p:cNvPicPr>
          <p:nvPr/>
        </p:nvPicPr>
        <p:blipFill>
          <a:blip r:embed="rId2" cstate="print"/>
          <a:srcRect/>
          <a:stretch>
            <a:fillRect/>
          </a:stretch>
        </p:blipFill>
        <p:spPr bwMode="auto">
          <a:xfrm>
            <a:off x="6274926" y="1826314"/>
            <a:ext cx="1345074" cy="152648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229600" cy="4953000"/>
          </a:xfrm>
        </p:spPr>
        <p:txBody>
          <a:bodyPr/>
          <a:lstStyle/>
          <a:p>
            <a:endParaRPr lang="en-US" sz="2400" b="1" dirty="0" smtClean="0"/>
          </a:p>
          <a:p>
            <a:pPr>
              <a:buFont typeface="Wingdings" pitchFamily="2" charset="2"/>
              <a:buChar char="§"/>
            </a:pPr>
            <a:r>
              <a:rPr lang="en-US" sz="2400" b="1" dirty="0" smtClean="0"/>
              <a:t>Explicitly define and document the no-build condition – which includes a highway and most likely transit and no-build land use forecast</a:t>
            </a:r>
          </a:p>
          <a:p>
            <a:pPr>
              <a:buFont typeface="Wingdings" pitchFamily="2" charset="2"/>
              <a:buChar char="§"/>
            </a:pPr>
            <a:r>
              <a:rPr lang="en-US" sz="2400" b="1" dirty="0" smtClean="0"/>
              <a:t>Document the alternatives screening process and accompanying forecasting work, including an explanation of the screening performance measures used in the process how they affected the forecast, and how the screening process was done.</a:t>
            </a:r>
          </a:p>
          <a:p>
            <a:pPr>
              <a:buFont typeface="Wingdings" pitchFamily="2" charset="2"/>
              <a:buChar char="§"/>
            </a:pPr>
            <a:r>
              <a:rPr lang="en-US" sz="2400" b="1" dirty="0" smtClean="0"/>
              <a:t>Build confidence in the forecast by identifying the</a:t>
            </a:r>
            <a:br>
              <a:rPr lang="en-US" sz="2400" b="1" dirty="0" smtClean="0"/>
            </a:br>
            <a:r>
              <a:rPr lang="en-US" sz="2400" b="1" dirty="0" smtClean="0"/>
              <a:t>principle drivers of changes in traffic volumes</a:t>
            </a:r>
            <a:br>
              <a:rPr lang="en-US" sz="2400" b="1" dirty="0" smtClean="0"/>
            </a:br>
            <a:r>
              <a:rPr lang="en-US" sz="2400" b="1" dirty="0" smtClean="0"/>
              <a:t> through an incremental buildup of forecasts for</a:t>
            </a:r>
            <a:br>
              <a:rPr lang="en-US" sz="2400" b="1" dirty="0" smtClean="0"/>
            </a:br>
            <a:r>
              <a:rPr lang="en-US" sz="2400" b="1" dirty="0" smtClean="0"/>
              <a:t> each alternative</a:t>
            </a:r>
            <a:endParaRPr lang="en-US" sz="2400" b="1" dirty="0"/>
          </a:p>
        </p:txBody>
      </p:sp>
      <p:sp>
        <p:nvSpPr>
          <p:cNvPr id="3" name="Text Placeholder 2"/>
          <p:cNvSpPr>
            <a:spLocks noGrp="1"/>
          </p:cNvSpPr>
          <p:nvPr>
            <p:ph type="body" idx="10"/>
          </p:nvPr>
        </p:nvSpPr>
        <p:spPr>
          <a:xfrm>
            <a:off x="533400" y="762000"/>
            <a:ext cx="8229600" cy="639762"/>
          </a:xfrm>
        </p:spPr>
        <p:txBody>
          <a:bodyPr/>
          <a:lstStyle/>
          <a:p>
            <a:r>
              <a:rPr lang="en-US" dirty="0" smtClean="0"/>
              <a:t>More Documentation</a:t>
            </a:r>
            <a:endParaRPr lang="en-US" dirty="0"/>
          </a:p>
        </p:txBody>
      </p:sp>
      <p:pic>
        <p:nvPicPr>
          <p:cNvPr id="4" name="Picture 12" descr="C:\Documents and Settings\krei1jon\Local Settings\Temporary Internet Files\Content.IE5\XKFQD23T\MC900303569[1].wmf"/>
          <p:cNvPicPr>
            <a:picLocks noChangeAspect="1" noChangeArrowheads="1"/>
          </p:cNvPicPr>
          <p:nvPr/>
        </p:nvPicPr>
        <p:blipFill>
          <a:blip r:embed="rId2" cstate="print"/>
          <a:srcRect/>
          <a:stretch>
            <a:fillRect/>
          </a:stretch>
        </p:blipFill>
        <p:spPr bwMode="auto">
          <a:xfrm>
            <a:off x="7010400" y="4495800"/>
            <a:ext cx="1116474" cy="126705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Arial" pitchFamily="34" charset="0"/>
              <a:buChar char="•"/>
            </a:pPr>
            <a:r>
              <a:rPr lang="en-US" sz="2400" b="1" dirty="0" smtClean="0"/>
              <a:t>Clearly describe the protocol for communication between and among the project manager and forecasting practitioners</a:t>
            </a:r>
          </a:p>
          <a:p>
            <a:pPr>
              <a:buFont typeface="Arial" pitchFamily="34" charset="0"/>
              <a:buChar char="•"/>
            </a:pPr>
            <a:r>
              <a:rPr lang="en-US" sz="2400" b="1" dirty="0" smtClean="0"/>
              <a:t>In all documentation, explain what the technical data mean </a:t>
            </a:r>
            <a:r>
              <a:rPr lang="en-US" sz="2400" b="1" smtClean="0"/>
              <a:t>in relation </a:t>
            </a:r>
            <a:r>
              <a:rPr lang="en-US" sz="2400" b="1" dirty="0" smtClean="0"/>
              <a:t>to the decisions to be made – it is not enough to describe the technical work completed</a:t>
            </a:r>
          </a:p>
          <a:p>
            <a:pPr>
              <a:buFont typeface="Arial" pitchFamily="34" charset="0"/>
              <a:buChar char="•"/>
            </a:pPr>
            <a:r>
              <a:rPr lang="en-US" sz="2400" b="1" dirty="0" smtClean="0"/>
              <a:t>Archive forecast analyses -- preserve the ability to replicate the forecasts in the future.</a:t>
            </a:r>
            <a:endParaRPr lang="en-US" sz="2400" b="1" dirty="0"/>
          </a:p>
        </p:txBody>
      </p:sp>
      <p:sp>
        <p:nvSpPr>
          <p:cNvPr id="3" name="Text Placeholder 2"/>
          <p:cNvSpPr>
            <a:spLocks noGrp="1"/>
          </p:cNvSpPr>
          <p:nvPr>
            <p:ph type="body" idx="10"/>
          </p:nvPr>
        </p:nvSpPr>
        <p:spPr/>
        <p:txBody>
          <a:bodyPr/>
          <a:lstStyle/>
          <a:p>
            <a:r>
              <a:rPr lang="en-US" dirty="0" smtClean="0"/>
              <a:t>And Finally….</a:t>
            </a:r>
            <a:endParaRPr lang="en-US" dirty="0"/>
          </a:p>
        </p:txBody>
      </p:sp>
      <p:pic>
        <p:nvPicPr>
          <p:cNvPr id="4099" name="Picture 3" descr="C:\Documents and Settings\krei1jon\Local Settings\Temporary Internet Files\Content.IE5\CMIU2113\MC900297177[1].wmf"/>
          <p:cNvPicPr>
            <a:picLocks noChangeAspect="1" noChangeArrowheads="1"/>
          </p:cNvPicPr>
          <p:nvPr/>
        </p:nvPicPr>
        <p:blipFill>
          <a:blip r:embed="rId2" cstate="print"/>
          <a:srcRect/>
          <a:stretch>
            <a:fillRect/>
          </a:stretch>
        </p:blipFill>
        <p:spPr bwMode="auto">
          <a:xfrm>
            <a:off x="6096000" y="4267200"/>
            <a:ext cx="1798625" cy="1555394"/>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Narrow"/>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893</TotalTime>
  <Words>580</Words>
  <Application>Microsoft Office PowerPoint</Application>
  <PresentationFormat>On-screen Show (4:3)</PresentationFormat>
  <Paragraphs>67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Blank Presentation</vt:lpstr>
      <vt:lpstr>Interim Guidance on the Application of Travel and Land Use Forecasting in NEPA</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Minnesota Department of Transportation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Update  the Minnesota Department of Transportation </dc:title>
  <dc:creator>Paula Gustafson</dc:creator>
  <cp:lastModifiedBy>Mark Flinner</cp:lastModifiedBy>
  <cp:revision>34</cp:revision>
  <dcterms:created xsi:type="dcterms:W3CDTF">2009-12-08T09:32:39Z</dcterms:created>
  <dcterms:modified xsi:type="dcterms:W3CDTF">2010-10-13T16:52:10Z</dcterms:modified>
</cp:coreProperties>
</file>